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B4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32" autoAdjust="0"/>
  </p:normalViewPr>
  <p:slideViewPr>
    <p:cSldViewPr snapToObjects="1">
      <p:cViewPr>
        <p:scale>
          <a:sx n="100" d="100"/>
          <a:sy n="100" d="100"/>
        </p:scale>
        <p:origin x="-76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5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9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4CAB-5405-AF4C-A22B-7DB25324BCD7}" type="datetimeFigureOut">
              <a:rPr lang="en-US" smtClean="0"/>
              <a:t>10/01/2016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8A48-EB63-2544-8E17-697C05B5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werView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77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155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8" y="1052736"/>
            <a:ext cx="52705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Macintosh HD:Users:denisemawhood:Desktop:Screen Shot 2016-01-05 at 11.44.38.png"/>
          <p:cNvPicPr/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20037" r="7735" b="5563"/>
          <a:stretch/>
        </p:blipFill>
        <p:spPr bwMode="auto">
          <a:xfrm>
            <a:off x="1207756" y="1567475"/>
            <a:ext cx="6768752" cy="5020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Housebuilding</a:t>
            </a:r>
            <a:r>
              <a:rPr lang="en-US" sz="2800" dirty="0" smtClean="0">
                <a:solidFill>
                  <a:schemeClr val="tx1"/>
                </a:solidFill>
              </a:rPr>
              <a:t> in </a:t>
            </a:r>
            <a:r>
              <a:rPr lang="en-US" sz="2800" dirty="0" err="1" smtClean="0">
                <a:solidFill>
                  <a:schemeClr val="tx1"/>
                </a:solidFill>
              </a:rPr>
              <a:t>Woolpit</a:t>
            </a:r>
            <a:r>
              <a:rPr lang="en-US" sz="2800" dirty="0" smtClean="0">
                <a:solidFill>
                  <a:schemeClr val="tx1"/>
                </a:solidFill>
              </a:rPr>
              <a:t> since 1990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648334" y="1841610"/>
            <a:ext cx="860976" cy="1488958"/>
          </a:xfrm>
          <a:custGeom>
            <a:avLst/>
            <a:gdLst>
              <a:gd name="connsiteX0" fmla="*/ 177800 w 812800"/>
              <a:gd name="connsiteY0" fmla="*/ 0 h 1358900"/>
              <a:gd name="connsiteX1" fmla="*/ 381000 w 812800"/>
              <a:gd name="connsiteY1" fmla="*/ 127000 h 1358900"/>
              <a:gd name="connsiteX2" fmla="*/ 793750 w 812800"/>
              <a:gd name="connsiteY2" fmla="*/ 508000 h 1358900"/>
              <a:gd name="connsiteX3" fmla="*/ 812800 w 812800"/>
              <a:gd name="connsiteY3" fmla="*/ 654050 h 1358900"/>
              <a:gd name="connsiteX4" fmla="*/ 158750 w 812800"/>
              <a:gd name="connsiteY4" fmla="*/ 768350 h 1358900"/>
              <a:gd name="connsiteX5" fmla="*/ 158750 w 812800"/>
              <a:gd name="connsiteY5" fmla="*/ 869950 h 1358900"/>
              <a:gd name="connsiteX6" fmla="*/ 406400 w 812800"/>
              <a:gd name="connsiteY6" fmla="*/ 812800 h 1358900"/>
              <a:gd name="connsiteX7" fmla="*/ 615950 w 812800"/>
              <a:gd name="connsiteY7" fmla="*/ 838200 h 1358900"/>
              <a:gd name="connsiteX8" fmla="*/ 679450 w 812800"/>
              <a:gd name="connsiteY8" fmla="*/ 920750 h 1358900"/>
              <a:gd name="connsiteX9" fmla="*/ 666750 w 812800"/>
              <a:gd name="connsiteY9" fmla="*/ 1054100 h 1358900"/>
              <a:gd name="connsiteX10" fmla="*/ 609600 w 812800"/>
              <a:gd name="connsiteY10" fmla="*/ 1079500 h 1358900"/>
              <a:gd name="connsiteX11" fmla="*/ 647700 w 812800"/>
              <a:gd name="connsiteY11" fmla="*/ 1206500 h 1358900"/>
              <a:gd name="connsiteX12" fmla="*/ 31750 w 812800"/>
              <a:gd name="connsiteY12" fmla="*/ 1358900 h 1358900"/>
              <a:gd name="connsiteX13" fmla="*/ 0 w 812800"/>
              <a:gd name="connsiteY13" fmla="*/ 1111250 h 1358900"/>
              <a:gd name="connsiteX14" fmla="*/ 19050 w 812800"/>
              <a:gd name="connsiteY14" fmla="*/ 831850 h 1358900"/>
              <a:gd name="connsiteX15" fmla="*/ 82550 w 812800"/>
              <a:gd name="connsiteY15" fmla="*/ 514350 h 1358900"/>
              <a:gd name="connsiteX16" fmla="*/ 177800 w 812800"/>
              <a:gd name="connsiteY16" fmla="*/ 0 h 135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2800" h="1358900">
                <a:moveTo>
                  <a:pt x="177800" y="0"/>
                </a:moveTo>
                <a:lnTo>
                  <a:pt x="381000" y="127000"/>
                </a:lnTo>
                <a:lnTo>
                  <a:pt x="793750" y="508000"/>
                </a:lnTo>
                <a:lnTo>
                  <a:pt x="812800" y="654050"/>
                </a:lnTo>
                <a:lnTo>
                  <a:pt x="158750" y="768350"/>
                </a:lnTo>
                <a:lnTo>
                  <a:pt x="158750" y="869950"/>
                </a:lnTo>
                <a:lnTo>
                  <a:pt x="406400" y="812800"/>
                </a:lnTo>
                <a:lnTo>
                  <a:pt x="615950" y="838200"/>
                </a:lnTo>
                <a:lnTo>
                  <a:pt x="679450" y="920750"/>
                </a:lnTo>
                <a:lnTo>
                  <a:pt x="666750" y="1054100"/>
                </a:lnTo>
                <a:lnTo>
                  <a:pt x="609600" y="1079500"/>
                </a:lnTo>
                <a:lnTo>
                  <a:pt x="647700" y="1206500"/>
                </a:lnTo>
                <a:lnTo>
                  <a:pt x="31750" y="1358900"/>
                </a:lnTo>
                <a:lnTo>
                  <a:pt x="0" y="1111250"/>
                </a:lnTo>
                <a:lnTo>
                  <a:pt x="19050" y="831850"/>
                </a:lnTo>
                <a:lnTo>
                  <a:pt x="82550" y="514350"/>
                </a:lnTo>
                <a:lnTo>
                  <a:pt x="177800" y="0"/>
                </a:ln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08827" y="5394235"/>
            <a:ext cx="570397" cy="656811"/>
          </a:xfrm>
          <a:custGeom>
            <a:avLst/>
            <a:gdLst>
              <a:gd name="connsiteX0" fmla="*/ 279400 w 538480"/>
              <a:gd name="connsiteY0" fmla="*/ 0 h 599440"/>
              <a:gd name="connsiteX1" fmla="*/ 337820 w 538480"/>
              <a:gd name="connsiteY1" fmla="*/ 93980 h 599440"/>
              <a:gd name="connsiteX2" fmla="*/ 474980 w 538480"/>
              <a:gd name="connsiteY2" fmla="*/ 40640 h 599440"/>
              <a:gd name="connsiteX3" fmla="*/ 538480 w 538480"/>
              <a:gd name="connsiteY3" fmla="*/ 535940 h 599440"/>
              <a:gd name="connsiteX4" fmla="*/ 15240 w 538480"/>
              <a:gd name="connsiteY4" fmla="*/ 599440 h 599440"/>
              <a:gd name="connsiteX5" fmla="*/ 0 w 538480"/>
              <a:gd name="connsiteY5" fmla="*/ 370840 h 599440"/>
              <a:gd name="connsiteX6" fmla="*/ 134620 w 538480"/>
              <a:gd name="connsiteY6" fmla="*/ 368300 h 599440"/>
              <a:gd name="connsiteX7" fmla="*/ 53340 w 538480"/>
              <a:gd name="connsiteY7" fmla="*/ 284480 h 599440"/>
              <a:gd name="connsiteX8" fmla="*/ 25400 w 538480"/>
              <a:gd name="connsiteY8" fmla="*/ 55880 h 599440"/>
              <a:gd name="connsiteX9" fmla="*/ 279400 w 538480"/>
              <a:gd name="connsiteY9" fmla="*/ 0 h 5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480" h="599440">
                <a:moveTo>
                  <a:pt x="279400" y="0"/>
                </a:moveTo>
                <a:lnTo>
                  <a:pt x="337820" y="93980"/>
                </a:lnTo>
                <a:lnTo>
                  <a:pt x="474980" y="40640"/>
                </a:lnTo>
                <a:lnTo>
                  <a:pt x="538480" y="535940"/>
                </a:lnTo>
                <a:lnTo>
                  <a:pt x="15240" y="599440"/>
                </a:lnTo>
                <a:lnTo>
                  <a:pt x="0" y="370840"/>
                </a:lnTo>
                <a:lnTo>
                  <a:pt x="134620" y="368300"/>
                </a:lnTo>
                <a:lnTo>
                  <a:pt x="53340" y="284480"/>
                </a:lnTo>
                <a:lnTo>
                  <a:pt x="25400" y="55880"/>
                </a:lnTo>
                <a:lnTo>
                  <a:pt x="279400" y="0"/>
                </a:ln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690001" y="5541740"/>
            <a:ext cx="621517" cy="542704"/>
          </a:xfrm>
          <a:custGeom>
            <a:avLst/>
            <a:gdLst>
              <a:gd name="connsiteX0" fmla="*/ 0 w 586740"/>
              <a:gd name="connsiteY0" fmla="*/ 5080 h 495300"/>
              <a:gd name="connsiteX1" fmla="*/ 215900 w 586740"/>
              <a:gd name="connsiteY1" fmla="*/ 0 h 495300"/>
              <a:gd name="connsiteX2" fmla="*/ 210820 w 586740"/>
              <a:gd name="connsiteY2" fmla="*/ 259080 h 495300"/>
              <a:gd name="connsiteX3" fmla="*/ 571500 w 586740"/>
              <a:gd name="connsiteY3" fmla="*/ 238760 h 495300"/>
              <a:gd name="connsiteX4" fmla="*/ 586740 w 586740"/>
              <a:gd name="connsiteY4" fmla="*/ 467360 h 495300"/>
              <a:gd name="connsiteX5" fmla="*/ 55880 w 586740"/>
              <a:gd name="connsiteY5" fmla="*/ 495300 h 495300"/>
              <a:gd name="connsiteX6" fmla="*/ 12700 w 586740"/>
              <a:gd name="connsiteY6" fmla="*/ 213360 h 495300"/>
              <a:gd name="connsiteX7" fmla="*/ 0 w 586740"/>
              <a:gd name="connsiteY7" fmla="*/ 508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740" h="495300">
                <a:moveTo>
                  <a:pt x="0" y="5080"/>
                </a:moveTo>
                <a:lnTo>
                  <a:pt x="215900" y="0"/>
                </a:lnTo>
                <a:cubicBezTo>
                  <a:pt x="214207" y="86360"/>
                  <a:pt x="212513" y="172720"/>
                  <a:pt x="210820" y="259080"/>
                </a:cubicBezTo>
                <a:lnTo>
                  <a:pt x="571500" y="238760"/>
                </a:lnTo>
                <a:lnTo>
                  <a:pt x="586740" y="467360"/>
                </a:lnTo>
                <a:lnTo>
                  <a:pt x="55880" y="495300"/>
                </a:lnTo>
                <a:lnTo>
                  <a:pt x="12700" y="213360"/>
                </a:lnTo>
                <a:lnTo>
                  <a:pt x="0" y="508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  <a:ln w="19050">
            <a:solidFill>
              <a:srgbClr val="FF660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32589" y="3507990"/>
            <a:ext cx="1356037" cy="1319189"/>
          </a:xfrm>
          <a:custGeom>
            <a:avLst/>
            <a:gdLst>
              <a:gd name="connsiteX0" fmla="*/ 53340 w 1280160"/>
              <a:gd name="connsiteY0" fmla="*/ 980440 h 1203960"/>
              <a:gd name="connsiteX1" fmla="*/ 0 w 1280160"/>
              <a:gd name="connsiteY1" fmla="*/ 292100 h 1203960"/>
              <a:gd name="connsiteX2" fmla="*/ 127000 w 1280160"/>
              <a:gd name="connsiteY2" fmla="*/ 116840 h 1203960"/>
              <a:gd name="connsiteX3" fmla="*/ 350520 w 1280160"/>
              <a:gd name="connsiteY3" fmla="*/ 33020 h 1203960"/>
              <a:gd name="connsiteX4" fmla="*/ 589280 w 1280160"/>
              <a:gd name="connsiteY4" fmla="*/ 0 h 1203960"/>
              <a:gd name="connsiteX5" fmla="*/ 795020 w 1280160"/>
              <a:gd name="connsiteY5" fmla="*/ 2540 h 1203960"/>
              <a:gd name="connsiteX6" fmla="*/ 972820 w 1280160"/>
              <a:gd name="connsiteY6" fmla="*/ 17780 h 1203960"/>
              <a:gd name="connsiteX7" fmla="*/ 980440 w 1280160"/>
              <a:gd name="connsiteY7" fmla="*/ 736600 h 1203960"/>
              <a:gd name="connsiteX8" fmla="*/ 1115060 w 1280160"/>
              <a:gd name="connsiteY8" fmla="*/ 774700 h 1203960"/>
              <a:gd name="connsiteX9" fmla="*/ 1168400 w 1280160"/>
              <a:gd name="connsiteY9" fmla="*/ 843280 h 1203960"/>
              <a:gd name="connsiteX10" fmla="*/ 1150620 w 1280160"/>
              <a:gd name="connsiteY10" fmla="*/ 934720 h 1203960"/>
              <a:gd name="connsiteX11" fmla="*/ 1280160 w 1280160"/>
              <a:gd name="connsiteY11" fmla="*/ 1023620 h 1203960"/>
              <a:gd name="connsiteX12" fmla="*/ 1155700 w 1280160"/>
              <a:gd name="connsiteY12" fmla="*/ 1049020 h 1203960"/>
              <a:gd name="connsiteX13" fmla="*/ 1026160 w 1280160"/>
              <a:gd name="connsiteY13" fmla="*/ 1013460 h 1203960"/>
              <a:gd name="connsiteX14" fmla="*/ 922020 w 1280160"/>
              <a:gd name="connsiteY14" fmla="*/ 1203960 h 1203960"/>
              <a:gd name="connsiteX15" fmla="*/ 558800 w 1280160"/>
              <a:gd name="connsiteY15" fmla="*/ 1104900 h 1203960"/>
              <a:gd name="connsiteX16" fmla="*/ 548640 w 1280160"/>
              <a:gd name="connsiteY16" fmla="*/ 980440 h 1203960"/>
              <a:gd name="connsiteX17" fmla="*/ 421640 w 1280160"/>
              <a:gd name="connsiteY17" fmla="*/ 866140 h 1203960"/>
              <a:gd name="connsiteX18" fmla="*/ 269240 w 1280160"/>
              <a:gd name="connsiteY18" fmla="*/ 873760 h 1203960"/>
              <a:gd name="connsiteX19" fmla="*/ 256540 w 1280160"/>
              <a:gd name="connsiteY19" fmla="*/ 962660 h 1203960"/>
              <a:gd name="connsiteX20" fmla="*/ 180340 w 1280160"/>
              <a:gd name="connsiteY20" fmla="*/ 960120 h 1203960"/>
              <a:gd name="connsiteX21" fmla="*/ 53340 w 1280160"/>
              <a:gd name="connsiteY21" fmla="*/ 98044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80160" h="1203960">
                <a:moveTo>
                  <a:pt x="53340" y="980440"/>
                </a:moveTo>
                <a:lnTo>
                  <a:pt x="0" y="292100"/>
                </a:lnTo>
                <a:lnTo>
                  <a:pt x="127000" y="116840"/>
                </a:lnTo>
                <a:lnTo>
                  <a:pt x="350520" y="33020"/>
                </a:lnTo>
                <a:lnTo>
                  <a:pt x="589280" y="0"/>
                </a:lnTo>
                <a:lnTo>
                  <a:pt x="795020" y="2540"/>
                </a:lnTo>
                <a:lnTo>
                  <a:pt x="972820" y="17780"/>
                </a:lnTo>
                <a:lnTo>
                  <a:pt x="980440" y="736600"/>
                </a:lnTo>
                <a:lnTo>
                  <a:pt x="1115060" y="774700"/>
                </a:lnTo>
                <a:lnTo>
                  <a:pt x="1168400" y="843280"/>
                </a:lnTo>
                <a:lnTo>
                  <a:pt x="1150620" y="934720"/>
                </a:lnTo>
                <a:lnTo>
                  <a:pt x="1280160" y="1023620"/>
                </a:lnTo>
                <a:lnTo>
                  <a:pt x="1155700" y="1049020"/>
                </a:lnTo>
                <a:lnTo>
                  <a:pt x="1026160" y="1013460"/>
                </a:lnTo>
                <a:lnTo>
                  <a:pt x="922020" y="1203960"/>
                </a:lnTo>
                <a:lnTo>
                  <a:pt x="558800" y="1104900"/>
                </a:lnTo>
                <a:lnTo>
                  <a:pt x="548640" y="980440"/>
                </a:lnTo>
                <a:lnTo>
                  <a:pt x="421640" y="866140"/>
                </a:lnTo>
                <a:lnTo>
                  <a:pt x="269240" y="873760"/>
                </a:lnTo>
                <a:lnTo>
                  <a:pt x="256540" y="962660"/>
                </a:lnTo>
                <a:lnTo>
                  <a:pt x="180340" y="960120"/>
                </a:lnTo>
                <a:lnTo>
                  <a:pt x="53340" y="98044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968049" y="2519295"/>
            <a:ext cx="570397" cy="512090"/>
          </a:xfrm>
          <a:custGeom>
            <a:avLst/>
            <a:gdLst>
              <a:gd name="connsiteX0" fmla="*/ 0 w 538480"/>
              <a:gd name="connsiteY0" fmla="*/ 134620 h 467360"/>
              <a:gd name="connsiteX1" fmla="*/ 20320 w 538480"/>
              <a:gd name="connsiteY1" fmla="*/ 0 h 467360"/>
              <a:gd name="connsiteX2" fmla="*/ 325120 w 538480"/>
              <a:gd name="connsiteY2" fmla="*/ 0 h 467360"/>
              <a:gd name="connsiteX3" fmla="*/ 472440 w 538480"/>
              <a:gd name="connsiteY3" fmla="*/ 91440 h 467360"/>
              <a:gd name="connsiteX4" fmla="*/ 525780 w 538480"/>
              <a:gd name="connsiteY4" fmla="*/ 182880 h 467360"/>
              <a:gd name="connsiteX5" fmla="*/ 538480 w 538480"/>
              <a:gd name="connsiteY5" fmla="*/ 317500 h 467360"/>
              <a:gd name="connsiteX6" fmla="*/ 485140 w 538480"/>
              <a:gd name="connsiteY6" fmla="*/ 464820 h 467360"/>
              <a:gd name="connsiteX7" fmla="*/ 210820 w 538480"/>
              <a:gd name="connsiteY7" fmla="*/ 467360 h 467360"/>
              <a:gd name="connsiteX8" fmla="*/ 35560 w 538480"/>
              <a:gd name="connsiteY8" fmla="*/ 284480 h 467360"/>
              <a:gd name="connsiteX9" fmla="*/ 109220 w 538480"/>
              <a:gd name="connsiteY9" fmla="*/ 203200 h 467360"/>
              <a:gd name="connsiteX10" fmla="*/ 66040 w 538480"/>
              <a:gd name="connsiteY10" fmla="*/ 137160 h 467360"/>
              <a:gd name="connsiteX11" fmla="*/ 0 w 538480"/>
              <a:gd name="connsiteY11" fmla="*/ 13462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480" h="467360">
                <a:moveTo>
                  <a:pt x="0" y="134620"/>
                </a:moveTo>
                <a:lnTo>
                  <a:pt x="20320" y="0"/>
                </a:lnTo>
                <a:lnTo>
                  <a:pt x="325120" y="0"/>
                </a:lnTo>
                <a:lnTo>
                  <a:pt x="472440" y="91440"/>
                </a:lnTo>
                <a:lnTo>
                  <a:pt x="525780" y="182880"/>
                </a:lnTo>
                <a:lnTo>
                  <a:pt x="538480" y="317500"/>
                </a:lnTo>
                <a:lnTo>
                  <a:pt x="485140" y="464820"/>
                </a:lnTo>
                <a:lnTo>
                  <a:pt x="210820" y="467360"/>
                </a:lnTo>
                <a:lnTo>
                  <a:pt x="35560" y="284480"/>
                </a:lnTo>
                <a:lnTo>
                  <a:pt x="109220" y="203200"/>
                </a:lnTo>
                <a:lnTo>
                  <a:pt x="66040" y="137160"/>
                </a:lnTo>
                <a:lnTo>
                  <a:pt x="0" y="134620"/>
                </a:ln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965256" y="5459638"/>
            <a:ext cx="777569" cy="673510"/>
          </a:xfrm>
          <a:custGeom>
            <a:avLst/>
            <a:gdLst>
              <a:gd name="connsiteX0" fmla="*/ 734060 w 734060"/>
              <a:gd name="connsiteY0" fmla="*/ 579120 h 614680"/>
              <a:gd name="connsiteX1" fmla="*/ 0 w 734060"/>
              <a:gd name="connsiteY1" fmla="*/ 614680 h 614680"/>
              <a:gd name="connsiteX2" fmla="*/ 7620 w 734060"/>
              <a:gd name="connsiteY2" fmla="*/ 530860 h 614680"/>
              <a:gd name="connsiteX3" fmla="*/ 129540 w 734060"/>
              <a:gd name="connsiteY3" fmla="*/ 187960 h 614680"/>
              <a:gd name="connsiteX4" fmla="*/ 116840 w 734060"/>
              <a:gd name="connsiteY4" fmla="*/ 60960 h 614680"/>
              <a:gd name="connsiteX5" fmla="*/ 256540 w 734060"/>
              <a:gd name="connsiteY5" fmla="*/ 58420 h 614680"/>
              <a:gd name="connsiteX6" fmla="*/ 264160 w 734060"/>
              <a:gd name="connsiteY6" fmla="*/ 0 h 614680"/>
              <a:gd name="connsiteX7" fmla="*/ 680720 w 734060"/>
              <a:gd name="connsiteY7" fmla="*/ 17780 h 614680"/>
              <a:gd name="connsiteX8" fmla="*/ 678180 w 734060"/>
              <a:gd name="connsiteY8" fmla="*/ 83820 h 614680"/>
              <a:gd name="connsiteX9" fmla="*/ 688340 w 734060"/>
              <a:gd name="connsiteY9" fmla="*/ 302260 h 614680"/>
              <a:gd name="connsiteX10" fmla="*/ 734060 w 734060"/>
              <a:gd name="connsiteY10" fmla="*/ 579120 h 61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4060" h="614680">
                <a:moveTo>
                  <a:pt x="734060" y="579120"/>
                </a:moveTo>
                <a:lnTo>
                  <a:pt x="0" y="614680"/>
                </a:lnTo>
                <a:lnTo>
                  <a:pt x="7620" y="530860"/>
                </a:lnTo>
                <a:lnTo>
                  <a:pt x="129540" y="187960"/>
                </a:lnTo>
                <a:lnTo>
                  <a:pt x="116840" y="60960"/>
                </a:lnTo>
                <a:lnTo>
                  <a:pt x="256540" y="58420"/>
                </a:lnTo>
                <a:lnTo>
                  <a:pt x="264160" y="0"/>
                </a:lnTo>
                <a:lnTo>
                  <a:pt x="680720" y="17780"/>
                </a:lnTo>
                <a:cubicBezTo>
                  <a:pt x="679873" y="39793"/>
                  <a:pt x="679027" y="61807"/>
                  <a:pt x="678180" y="83820"/>
                </a:cubicBezTo>
                <a:lnTo>
                  <a:pt x="688340" y="302260"/>
                </a:lnTo>
                <a:lnTo>
                  <a:pt x="734060" y="57912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19050" cmpd="sng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62653" y="4364489"/>
            <a:ext cx="301342" cy="322839"/>
          </a:xfrm>
          <a:custGeom>
            <a:avLst/>
            <a:gdLst>
              <a:gd name="connsiteX0" fmla="*/ 119380 w 284480"/>
              <a:gd name="connsiteY0" fmla="*/ 294640 h 294640"/>
              <a:gd name="connsiteX1" fmla="*/ 10160 w 284480"/>
              <a:gd name="connsiteY1" fmla="*/ 149860 h 294640"/>
              <a:gd name="connsiteX2" fmla="*/ 0 w 284480"/>
              <a:gd name="connsiteY2" fmla="*/ 0 h 294640"/>
              <a:gd name="connsiteX3" fmla="*/ 208280 w 284480"/>
              <a:gd name="connsiteY3" fmla="*/ 15240 h 294640"/>
              <a:gd name="connsiteX4" fmla="*/ 284480 w 284480"/>
              <a:gd name="connsiteY4" fmla="*/ 99060 h 294640"/>
              <a:gd name="connsiteX5" fmla="*/ 119380 w 284480"/>
              <a:gd name="connsiteY5" fmla="*/ 294640 h 2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" h="294640">
                <a:moveTo>
                  <a:pt x="119380" y="294640"/>
                </a:moveTo>
                <a:lnTo>
                  <a:pt x="10160" y="149860"/>
                </a:lnTo>
                <a:lnTo>
                  <a:pt x="0" y="0"/>
                </a:lnTo>
                <a:lnTo>
                  <a:pt x="208280" y="15240"/>
                </a:lnTo>
                <a:lnTo>
                  <a:pt x="284480" y="99060"/>
                </a:lnTo>
                <a:lnTo>
                  <a:pt x="119380" y="294640"/>
                </a:ln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746502" y="4773605"/>
            <a:ext cx="400892" cy="417465"/>
          </a:xfrm>
          <a:custGeom>
            <a:avLst/>
            <a:gdLst>
              <a:gd name="connsiteX0" fmla="*/ 88900 w 378460"/>
              <a:gd name="connsiteY0" fmla="*/ 0 h 381000"/>
              <a:gd name="connsiteX1" fmla="*/ 88900 w 378460"/>
              <a:gd name="connsiteY1" fmla="*/ 147320 h 381000"/>
              <a:gd name="connsiteX2" fmla="*/ 0 w 378460"/>
              <a:gd name="connsiteY2" fmla="*/ 218440 h 381000"/>
              <a:gd name="connsiteX3" fmla="*/ 10160 w 378460"/>
              <a:gd name="connsiteY3" fmla="*/ 378460 h 381000"/>
              <a:gd name="connsiteX4" fmla="*/ 167640 w 378460"/>
              <a:gd name="connsiteY4" fmla="*/ 381000 h 381000"/>
              <a:gd name="connsiteX5" fmla="*/ 172720 w 378460"/>
              <a:gd name="connsiteY5" fmla="*/ 337820 h 381000"/>
              <a:gd name="connsiteX6" fmla="*/ 281940 w 378460"/>
              <a:gd name="connsiteY6" fmla="*/ 317500 h 381000"/>
              <a:gd name="connsiteX7" fmla="*/ 378460 w 378460"/>
              <a:gd name="connsiteY7" fmla="*/ 256540 h 381000"/>
              <a:gd name="connsiteX8" fmla="*/ 238760 w 378460"/>
              <a:gd name="connsiteY8" fmla="*/ 12700 h 381000"/>
              <a:gd name="connsiteX9" fmla="*/ 88900 w 378460"/>
              <a:gd name="connsiteY9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460" h="381000">
                <a:moveTo>
                  <a:pt x="88900" y="0"/>
                </a:moveTo>
                <a:lnTo>
                  <a:pt x="88900" y="147320"/>
                </a:lnTo>
                <a:lnTo>
                  <a:pt x="0" y="218440"/>
                </a:lnTo>
                <a:lnTo>
                  <a:pt x="10160" y="378460"/>
                </a:lnTo>
                <a:lnTo>
                  <a:pt x="167640" y="381000"/>
                </a:lnTo>
                <a:lnTo>
                  <a:pt x="172720" y="337820"/>
                </a:lnTo>
                <a:lnTo>
                  <a:pt x="281940" y="317500"/>
                </a:lnTo>
                <a:lnTo>
                  <a:pt x="378460" y="256540"/>
                </a:lnTo>
                <a:lnTo>
                  <a:pt x="238760" y="12700"/>
                </a:lnTo>
                <a:lnTo>
                  <a:pt x="88900" y="0"/>
                </a:ln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291799" y="4584354"/>
            <a:ext cx="452685" cy="606715"/>
          </a:xfrm>
          <a:custGeom>
            <a:avLst/>
            <a:gdLst>
              <a:gd name="connsiteX0" fmla="*/ 426720 w 427697"/>
              <a:gd name="connsiteY0" fmla="*/ 553720 h 553720"/>
              <a:gd name="connsiteX1" fmla="*/ 246380 w 427697"/>
              <a:gd name="connsiteY1" fmla="*/ 543560 h 553720"/>
              <a:gd name="connsiteX2" fmla="*/ 162560 w 427697"/>
              <a:gd name="connsiteY2" fmla="*/ 304800 h 553720"/>
              <a:gd name="connsiteX3" fmla="*/ 152400 w 427697"/>
              <a:gd name="connsiteY3" fmla="*/ 236220 h 553720"/>
              <a:gd name="connsiteX4" fmla="*/ 0 w 427697"/>
              <a:gd name="connsiteY4" fmla="*/ 106680 h 553720"/>
              <a:gd name="connsiteX5" fmla="*/ 99060 w 427697"/>
              <a:gd name="connsiteY5" fmla="*/ 0 h 553720"/>
              <a:gd name="connsiteX6" fmla="*/ 426720 w 427697"/>
              <a:gd name="connsiteY6" fmla="*/ 246380 h 553720"/>
              <a:gd name="connsiteX7" fmla="*/ 426720 w 427697"/>
              <a:gd name="connsiteY7" fmla="*/ 553720 h 5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697" h="553720">
                <a:moveTo>
                  <a:pt x="426720" y="553720"/>
                </a:moveTo>
                <a:lnTo>
                  <a:pt x="246380" y="543560"/>
                </a:lnTo>
                <a:lnTo>
                  <a:pt x="162560" y="304800"/>
                </a:lnTo>
                <a:lnTo>
                  <a:pt x="152400" y="236220"/>
                </a:lnTo>
                <a:lnTo>
                  <a:pt x="0" y="106680"/>
                </a:lnTo>
                <a:lnTo>
                  <a:pt x="99060" y="0"/>
                </a:lnTo>
                <a:lnTo>
                  <a:pt x="426720" y="246380"/>
                </a:lnTo>
                <a:cubicBezTo>
                  <a:pt x="427567" y="347980"/>
                  <a:pt x="428413" y="449580"/>
                  <a:pt x="426720" y="553720"/>
                </a:cubicBezTo>
                <a:close/>
              </a:path>
            </a:pathLst>
          </a:custGeom>
          <a:solidFill>
            <a:srgbClr val="CC5050">
              <a:alpha val="50000"/>
            </a:srgbClr>
          </a:solidFill>
          <a:ln w="19050">
            <a:solidFill>
              <a:srgbClr val="CC5050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11"/>
          <p:cNvSpPr txBox="1"/>
          <p:nvPr/>
        </p:nvSpPr>
        <p:spPr>
          <a:xfrm>
            <a:off x="3329928" y="2103222"/>
            <a:ext cx="1530104" cy="62967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Hay Barn Meadow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2112454" y="1599481"/>
            <a:ext cx="1307418" cy="60538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Wrights Way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38" name="Text Box 13"/>
          <p:cNvSpPr txBox="1"/>
          <p:nvPr/>
        </p:nvSpPr>
        <p:spPr>
          <a:xfrm>
            <a:off x="5886623" y="5629407"/>
            <a:ext cx="1202003" cy="60790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Roman Fields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5334049" y="2611326"/>
            <a:ext cx="1980679" cy="840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latin typeface="Arial Black"/>
                <a:ea typeface="ＭＳ 明朝"/>
                <a:cs typeface="Times New Roman"/>
              </a:rPr>
              <a:t>Old 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latin typeface="Arial Black"/>
                <a:ea typeface="ＭＳ 明朝"/>
                <a:cs typeface="Times New Roman"/>
              </a:rPr>
              <a:t>Stowmarket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latin typeface="Arial Black"/>
                <a:ea typeface="ＭＳ 明朝"/>
                <a:cs typeface="Times New Roman"/>
              </a:rPr>
              <a:t> Road</a:t>
            </a:r>
            <a:endParaRPr lang="en-GB" sz="2000" dirty="0">
              <a:ln>
                <a:solidFill>
                  <a:schemeClr val="tx1"/>
                </a:solidFill>
              </a:ln>
              <a:effectLst/>
              <a:ea typeface="ＭＳ 明朝"/>
              <a:cs typeface="Times New Roman"/>
            </a:endParaRPr>
          </a:p>
        </p:txBody>
      </p:sp>
      <p:sp>
        <p:nvSpPr>
          <p:cNvPr id="40" name="Text Box 15"/>
          <p:cNvSpPr txBox="1"/>
          <p:nvPr/>
        </p:nvSpPr>
        <p:spPr>
          <a:xfrm>
            <a:off x="2851093" y="4783251"/>
            <a:ext cx="1502948" cy="61098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Abbotts Meadow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41" name="Text Box 16"/>
          <p:cNvSpPr txBox="1"/>
          <p:nvPr/>
        </p:nvSpPr>
        <p:spPr>
          <a:xfrm>
            <a:off x="5156139" y="4747862"/>
            <a:ext cx="1360077" cy="55334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 err="1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Cornmill</a:t>
            </a: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 Green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42" name="Text Box 17"/>
          <p:cNvSpPr txBox="1"/>
          <p:nvPr/>
        </p:nvSpPr>
        <p:spPr>
          <a:xfrm>
            <a:off x="2741026" y="4370055"/>
            <a:ext cx="1440460" cy="31727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effectLst/>
                <a:latin typeface="Arial Black"/>
                <a:ea typeface="ＭＳ 明朝"/>
                <a:cs typeface="Times New Roman"/>
              </a:rPr>
              <a:t>Cow Fair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Text Box 18"/>
          <p:cNvSpPr txBox="1"/>
          <p:nvPr/>
        </p:nvSpPr>
        <p:spPr>
          <a:xfrm>
            <a:off x="2853028" y="5903186"/>
            <a:ext cx="1084964" cy="6221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2000"/>
              </a:lnSpc>
              <a:spcAft>
                <a:spcPts val="0"/>
              </a:spcAft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latin typeface="Arial Black"/>
                <a:ea typeface="ＭＳ 明朝"/>
                <a:cs typeface="Times New Roman"/>
              </a:rPr>
              <a:t>Green Road</a:t>
            </a:r>
            <a:endParaRPr lang="en-GB" sz="2000" dirty="0">
              <a:ln>
                <a:solidFill>
                  <a:schemeClr val="tx1"/>
                </a:solidFill>
              </a:ln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19"/>
          <p:cNvSpPr txBox="1"/>
          <p:nvPr/>
        </p:nvSpPr>
        <p:spPr>
          <a:xfrm>
            <a:off x="4291799" y="6133148"/>
            <a:ext cx="1776077" cy="3921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 err="1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6600"/>
                </a:solidFill>
                <a:effectLst/>
                <a:latin typeface="Arial Black"/>
                <a:ea typeface="ＭＳ 明朝"/>
                <a:cs typeface="Times New Roman"/>
              </a:rPr>
              <a:t>Greencroft</a:t>
            </a:r>
            <a:endParaRPr lang="en-GB" sz="2000" dirty="0">
              <a:solidFill>
                <a:srgbClr val="FF66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45" name="Text Box 24"/>
          <p:cNvSpPr txBox="1"/>
          <p:nvPr/>
        </p:nvSpPr>
        <p:spPr>
          <a:xfrm>
            <a:off x="1304947" y="4761738"/>
            <a:ext cx="1564401" cy="12158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>
                <a:solidFill>
                  <a:srgbClr val="FFFFFF"/>
                </a:solidFill>
                <a:effectLst/>
                <a:latin typeface="Arial Black"/>
                <a:ea typeface="ＭＳ 明朝"/>
                <a:cs typeface="Times New Roman"/>
              </a:rPr>
              <a:t> </a:t>
            </a:r>
            <a:endParaRPr lang="en-GB" sz="1200">
              <a:effectLst/>
              <a:ea typeface="ＭＳ 明朝"/>
              <a:cs typeface="Times New Roman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1337244" y="4884275"/>
            <a:ext cx="993815" cy="31727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 smtClean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C0504D"/>
                </a:solidFill>
                <a:latin typeface="Arial Black"/>
                <a:ea typeface="ＭＳ 明朝"/>
                <a:cs typeface="Times New Roman"/>
              </a:rPr>
              <a:t>Built</a:t>
            </a:r>
            <a:endParaRPr lang="en-GB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1337243" y="5201548"/>
            <a:ext cx="1315489" cy="39526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 smtClean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6600"/>
                </a:solidFill>
                <a:latin typeface="Arial Black"/>
                <a:ea typeface="ＭＳ 明朝"/>
                <a:cs typeface="Times New Roman"/>
              </a:rPr>
              <a:t>Building</a:t>
            </a:r>
            <a:endParaRPr lang="en-GB" sz="2000" dirty="0">
              <a:solidFill>
                <a:srgbClr val="FF66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26" name="Text Box 18"/>
          <p:cNvSpPr txBox="1"/>
          <p:nvPr/>
        </p:nvSpPr>
        <p:spPr>
          <a:xfrm>
            <a:off x="1337244" y="5555957"/>
            <a:ext cx="1582717" cy="3237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ea typeface="ＭＳ 明朝"/>
                <a:cs typeface="Times New Roman"/>
              </a:rPr>
              <a:t>Proposed</a:t>
            </a:r>
            <a:endParaRPr lang="en-GB" sz="2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9" grpId="0"/>
      <p:bldP spid="4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Why the need for more housing?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/>
              <a:t>National housing shortage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Pressure for development in Mid Suffolk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Mould proposals to achieve local aims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err="1" smtClean="0"/>
              <a:t>Woolpit</a:t>
            </a:r>
            <a:r>
              <a:rPr lang="en-GB" sz="2800" dirty="0" smtClean="0"/>
              <a:t> housing survey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National planning policy framework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/>
              <a:t>Sustainable development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Community involvement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Prior consultation by developers</a:t>
            </a:r>
          </a:p>
          <a:p>
            <a:endParaRPr lang="en-GB" sz="2800" dirty="0"/>
          </a:p>
          <a:p>
            <a:pPr algn="ctr"/>
            <a:r>
              <a:rPr lang="en-GB" sz="2800" dirty="0" smtClean="0"/>
              <a:t>Currently no Mid Suffolk plan</a:t>
            </a:r>
            <a:endParaRPr lang="en-GB" sz="2800" dirty="0"/>
          </a:p>
          <a:p>
            <a:pPr algn="ctr"/>
            <a:r>
              <a:rPr lang="en-GB" sz="2800" dirty="0"/>
              <a:t>N</a:t>
            </a:r>
            <a:r>
              <a:rPr lang="en-GB" sz="2800" dirty="0" smtClean="0"/>
              <a:t>eed for a </a:t>
            </a:r>
            <a:r>
              <a:rPr lang="en-GB" sz="2800" dirty="0" smtClean="0"/>
              <a:t>Neighbourhood Plan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</a:t>
            </a:r>
            <a:r>
              <a:rPr lang="en-GB" sz="2800" dirty="0" smtClean="0">
                <a:solidFill>
                  <a:srgbClr val="000000"/>
                </a:solidFill>
              </a:rPr>
              <a:t>neighbourhood</a:t>
            </a:r>
            <a:r>
              <a:rPr lang="en-US" sz="2800" dirty="0" smtClean="0">
                <a:solidFill>
                  <a:srgbClr val="000000"/>
                </a:solidFill>
              </a:rPr>
              <a:t> planning?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6-01-08 at 12.5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039"/>
            <a:ext cx="9144000" cy="332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79715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is about a community using land and development to deliver somewhere to live, work, shop, eat, and drink. It is also about what it enjoys and cherishes and how it moves around.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is a </a:t>
            </a:r>
            <a:r>
              <a:rPr lang="en-GB" sz="2800" dirty="0" smtClean="0">
                <a:solidFill>
                  <a:srgbClr val="000000"/>
                </a:solidFill>
              </a:rPr>
              <a:t>Neighbourhood</a:t>
            </a:r>
            <a:r>
              <a:rPr lang="en-US" sz="2800" dirty="0" smtClean="0">
                <a:solidFill>
                  <a:srgbClr val="000000"/>
                </a:solidFill>
              </a:rPr>
              <a:t> Plan?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/>
              <a:t>Used to decide what type of development takes place, and where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About use and development of land but can include parish projects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Requires a robust evidence base to support policies and proposals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When complete, becomes part of the Local Plan framework and has legal weight in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Limitations on a </a:t>
            </a:r>
            <a:r>
              <a:rPr lang="en-US" sz="2800" dirty="0" err="1" smtClean="0">
                <a:solidFill>
                  <a:srgbClr val="000000"/>
                </a:solidFill>
              </a:rPr>
              <a:t>Neighbourhood</a:t>
            </a:r>
            <a:r>
              <a:rPr lang="en-US" sz="2800" dirty="0" smtClean="0">
                <a:solidFill>
                  <a:srgbClr val="000000"/>
                </a:solidFill>
              </a:rPr>
              <a:t> Plan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/>
              <a:t>Cannot stop growth or limit development to less than the Local Plan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Must conform to national and district planning policy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Must contribute to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Neighbourhood</a:t>
            </a:r>
            <a:r>
              <a:rPr lang="en-US" sz="2800" dirty="0" smtClean="0">
                <a:solidFill>
                  <a:srgbClr val="000000"/>
                </a:solidFill>
              </a:rPr>
              <a:t> planning: the roadmap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 smtClean="0"/>
              <a:t>There are 7 stages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District Council will help us to produce the plan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Parish Council has a role to play, but can delegate the business to a Working Group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We must involve everyone in </a:t>
            </a:r>
            <a:r>
              <a:rPr lang="en-GB" sz="2800" dirty="0" err="1" smtClean="0"/>
              <a:t>Woolpit</a:t>
            </a:r>
            <a:r>
              <a:rPr lang="en-GB" sz="2800" dirty="0" smtClean="0"/>
              <a:t> by seeking their ideas and opinions</a:t>
            </a:r>
          </a:p>
        </p:txBody>
      </p:sp>
      <p:pic>
        <p:nvPicPr>
          <p:cNvPr id="5" name="Picture 4" descr="Screen Shot 2016-01-08 at 13.1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54329"/>
            <a:ext cx="5760640" cy="24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939"/>
            <a:ext cx="8568952" cy="658781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8040"/>
                </a:solidFill>
              </a:rPr>
              <a:t>A Neighbourhood Plan for </a:t>
            </a:r>
            <a:r>
              <a:rPr lang="en-GB" sz="4000" dirty="0" err="1" smtClean="0">
                <a:solidFill>
                  <a:srgbClr val="008040"/>
                </a:solidFill>
              </a:rPr>
              <a:t>Woolpit</a:t>
            </a:r>
            <a:endParaRPr lang="en-GB" sz="4000" dirty="0">
              <a:solidFill>
                <a:srgbClr val="008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Pros and cons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372" y="144026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Benefits: influence where future housing and other developments in </a:t>
            </a:r>
            <a:r>
              <a:rPr lang="en-GB" sz="2800" dirty="0" err="1" smtClean="0"/>
              <a:t>Woolpit</a:t>
            </a:r>
            <a:r>
              <a:rPr lang="en-GB" sz="2800" dirty="0" smtClean="0"/>
              <a:t>, helping to decide</a:t>
            </a: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 smtClean="0"/>
              <a:t>where they should go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w</a:t>
            </a:r>
            <a:r>
              <a:rPr lang="en-GB" sz="2800" dirty="0" smtClean="0"/>
              <a:t>hat type of houses and facilities we need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h</a:t>
            </a:r>
            <a:r>
              <a:rPr lang="en-GB" sz="2800" dirty="0" smtClean="0"/>
              <a:t>ow to manage traffic and access within the village (</a:t>
            </a:r>
            <a:r>
              <a:rPr lang="en-GB" sz="2800" dirty="0" err="1" smtClean="0"/>
              <a:t>eg</a:t>
            </a:r>
            <a:r>
              <a:rPr lang="en-GB" sz="2800" dirty="0" smtClean="0"/>
              <a:t> parking, cycle paths)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372" y="413530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Otherwise: limited say on where development goes, and how much there is.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n</a:t>
            </a:r>
            <a:r>
              <a:rPr lang="en-GB" sz="2800" dirty="0" smtClean="0"/>
              <a:t>o District Plan at present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n</a:t>
            </a:r>
            <a:r>
              <a:rPr lang="en-GB" sz="2800" dirty="0" smtClean="0"/>
              <a:t>o local restrictions on developers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372" y="595118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Neighbourhood Plan would have legal standing.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99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381</Words>
  <Application>Microsoft Macintosh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  <vt:lpstr>A Neighbourhood Plan for Woolpit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Neighbourhood Plan for Woolpit</dc:title>
  <dc:creator>Denise</dc:creator>
  <cp:lastModifiedBy>Denise</cp:lastModifiedBy>
  <cp:revision>34</cp:revision>
  <dcterms:created xsi:type="dcterms:W3CDTF">2016-01-08T11:55:43Z</dcterms:created>
  <dcterms:modified xsi:type="dcterms:W3CDTF">2016-01-10T15:23:18Z</dcterms:modified>
</cp:coreProperties>
</file>